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E48C24-A977-46C8-8063-2BB3311FB2D7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320E3C-E92B-48F9-A439-2F28AEFF1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48C24-A977-46C8-8063-2BB3311FB2D7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20E3C-E92B-48F9-A439-2F28AEFF1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48C24-A977-46C8-8063-2BB3311FB2D7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20E3C-E92B-48F9-A439-2F28AEFF1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48C24-A977-46C8-8063-2BB3311FB2D7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20E3C-E92B-48F9-A439-2F28AEFF13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48C24-A977-46C8-8063-2BB3311FB2D7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20E3C-E92B-48F9-A439-2F28AEFF13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48C24-A977-46C8-8063-2BB3311FB2D7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20E3C-E92B-48F9-A439-2F28AEFF135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48C24-A977-46C8-8063-2BB3311FB2D7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20E3C-E92B-48F9-A439-2F28AEFF135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48C24-A977-46C8-8063-2BB3311FB2D7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20E3C-E92B-48F9-A439-2F28AEFF135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48C24-A977-46C8-8063-2BB3311FB2D7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20E3C-E92B-48F9-A439-2F28AEFF13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AE48C24-A977-46C8-8063-2BB3311FB2D7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320E3C-E92B-48F9-A439-2F28AEFF135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E48C24-A977-46C8-8063-2BB3311FB2D7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320E3C-E92B-48F9-A439-2F28AEFF135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E48C24-A977-46C8-8063-2BB3311FB2D7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9320E3C-E92B-48F9-A439-2F28AEFF13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77724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ar-EG" dirty="0" smtClean="0"/>
              <a:t>المحاضرة الاولى </a:t>
            </a:r>
            <a:br>
              <a:rPr lang="ar-EG" dirty="0" smtClean="0"/>
            </a:br>
            <a:r>
              <a:rPr lang="ar-EG" dirty="0" smtClean="0"/>
              <a:t>( اثراء بيئة التعلم داخل المدرسة 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7772400" cy="3048000"/>
          </a:xfrm>
        </p:spPr>
        <p:txBody>
          <a:bodyPr>
            <a:normAutofit lnSpcReduction="10000"/>
          </a:bodyPr>
          <a:lstStyle/>
          <a:p>
            <a:r>
              <a:rPr lang="ar-EG" sz="3600" b="1" dirty="0" smtClean="0"/>
              <a:t>الفرقة : دبلوم مهني </a:t>
            </a:r>
          </a:p>
          <a:p>
            <a:r>
              <a:rPr lang="ar-EG" sz="3600" b="1" dirty="0" smtClean="0"/>
              <a:t>الشعبة : اعداد الاخصائي النفسي المدرسي </a:t>
            </a:r>
          </a:p>
          <a:p>
            <a:r>
              <a:rPr lang="ar-EG" sz="3600" b="1" dirty="0" smtClean="0"/>
              <a:t>المقرر : برامج الاثراء للمتفوقين </a:t>
            </a:r>
          </a:p>
          <a:p>
            <a:pPr algn="ctr"/>
            <a:endParaRPr lang="ar-EG" sz="3600" b="1" dirty="0" smtClean="0"/>
          </a:p>
          <a:p>
            <a:pPr algn="ctr"/>
            <a:r>
              <a:rPr lang="ar-EG" sz="4000" b="1" dirty="0" smtClean="0"/>
              <a:t>د / محمد ابراهيم جودة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3657600"/>
          </a:xfrm>
        </p:spPr>
        <p:txBody>
          <a:bodyPr>
            <a:normAutofit/>
          </a:bodyPr>
          <a:lstStyle/>
          <a:p>
            <a:pPr algn="r"/>
            <a:r>
              <a:rPr lang="ar-EG" sz="3600" b="1" dirty="0" smtClean="0"/>
              <a:t>سوف نتناول موضوع ” اثراء بيئة التعلم داخل المدرسة ” اي خارج الصف الدراسي و لكن داخل حدود المدرسة ، و يؤكد (عادل راشد 2006 ) ان عناصر البيئة المدرسية ، و التي تمثل كلا منها رافداً من روافد تعلم التلميذ في جوانبه المتعددة ، و هذه العناصر هي : 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304800"/>
          </a:xfrm>
        </p:spPr>
        <p:txBody>
          <a:bodyPr>
            <a:normAutofit fontScale="90000"/>
          </a:bodyPr>
          <a:lstStyle/>
          <a:p>
            <a:pPr algn="r"/>
            <a:r>
              <a:rPr lang="ar-EG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292291"/>
          </a:xfrm>
        </p:spPr>
        <p:txBody>
          <a:bodyPr>
            <a:normAutofit fontScale="55000" lnSpcReduction="20000"/>
          </a:bodyPr>
          <a:lstStyle/>
          <a:p>
            <a:r>
              <a:rPr lang="ar-EG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410200"/>
          </a:xfrm>
        </p:spPr>
        <p:txBody>
          <a:bodyPr>
            <a:normAutofit/>
          </a:bodyPr>
          <a:lstStyle/>
          <a:p>
            <a:pPr algn="r"/>
            <a:r>
              <a:rPr lang="en-GB" dirty="0" smtClean="0"/>
              <a:t>Morning assembly </a:t>
            </a:r>
            <a:r>
              <a:rPr lang="ar-EG" dirty="0" smtClean="0"/>
              <a:t>1- طابور الصباح </a:t>
            </a:r>
            <a:br>
              <a:rPr lang="ar-EG" dirty="0" smtClean="0"/>
            </a:br>
            <a:r>
              <a:rPr lang="en-GB" dirty="0" smtClean="0"/>
              <a:t>laboratories </a:t>
            </a:r>
            <a:r>
              <a:rPr lang="ar-EG" dirty="0" smtClean="0"/>
              <a:t>2- المعامل ( المختبرات)</a:t>
            </a:r>
            <a:br>
              <a:rPr lang="ar-EG" dirty="0" smtClean="0"/>
            </a:br>
            <a:r>
              <a:rPr lang="en-GB" dirty="0" smtClean="0"/>
              <a:t>school theatre  </a:t>
            </a:r>
            <a:r>
              <a:rPr lang="ar-EG" dirty="0" smtClean="0"/>
              <a:t>3- المسرح المدرسي</a:t>
            </a:r>
            <a:r>
              <a:rPr lang="en-GB" dirty="0" smtClean="0"/>
              <a:t> </a:t>
            </a:r>
            <a:r>
              <a:rPr lang="ar-EG" dirty="0" smtClean="0"/>
              <a:t/>
            </a:r>
            <a:br>
              <a:rPr lang="ar-EG" dirty="0" smtClean="0"/>
            </a:br>
            <a:r>
              <a:rPr lang="en-GB" dirty="0" smtClean="0"/>
              <a:t>school radio</a:t>
            </a:r>
            <a:r>
              <a:rPr lang="ar-EG" dirty="0" smtClean="0"/>
              <a:t>4- الاذاعة المدرسية </a:t>
            </a:r>
            <a:br>
              <a:rPr lang="ar-EG" dirty="0" smtClean="0"/>
            </a:br>
            <a:r>
              <a:rPr lang="en-GB" dirty="0" smtClean="0"/>
              <a:t>school press</a:t>
            </a:r>
            <a:r>
              <a:rPr lang="ar-EG" dirty="0" smtClean="0"/>
              <a:t>5- الصحافة المدرسية </a:t>
            </a:r>
            <a:br>
              <a:rPr lang="ar-EG" dirty="0" smtClean="0"/>
            </a:br>
            <a:r>
              <a:rPr lang="en-GB" dirty="0" smtClean="0"/>
              <a:t>school library</a:t>
            </a:r>
            <a:r>
              <a:rPr lang="ar-EG" dirty="0" smtClean="0"/>
              <a:t>6- المكتبة المدرسية </a:t>
            </a:r>
            <a:br>
              <a:rPr lang="ar-EG" dirty="0" smtClean="0"/>
            </a:br>
            <a:r>
              <a:rPr lang="en-GB" dirty="0" smtClean="0"/>
              <a:t>school garden</a:t>
            </a:r>
            <a:r>
              <a:rPr lang="ar-EG" dirty="0" smtClean="0"/>
              <a:t>7- حديقة المدرسة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/>
            <a:r>
              <a:rPr lang="ar-EG" b="1" dirty="0" smtClean="0"/>
              <a:t>أ- جماعة التربية الفنية .</a:t>
            </a:r>
          </a:p>
          <a:p>
            <a:pPr algn="r"/>
            <a:r>
              <a:rPr lang="ar-EG" b="1" dirty="0" smtClean="0"/>
              <a:t>ب- جماعة التربية الموسيقية .</a:t>
            </a:r>
          </a:p>
          <a:p>
            <a:pPr algn="r"/>
            <a:r>
              <a:rPr lang="ar-EG" b="1" dirty="0" smtClean="0"/>
              <a:t>ج- جماعة اللغة العربية .</a:t>
            </a:r>
          </a:p>
          <a:p>
            <a:pPr algn="r"/>
            <a:r>
              <a:rPr lang="ar-EG" b="1" dirty="0" smtClean="0"/>
              <a:t>د- جماعة التاريخ و جماعة الجغرافيا .</a:t>
            </a:r>
          </a:p>
          <a:p>
            <a:pPr algn="r"/>
            <a:r>
              <a:rPr lang="ar-EG" b="1" dirty="0" smtClean="0"/>
              <a:t>هـ- جماعة العلوم .</a:t>
            </a:r>
          </a:p>
          <a:p>
            <a:pPr algn="r"/>
            <a:r>
              <a:rPr lang="ar-EG" b="1" dirty="0" smtClean="0"/>
              <a:t>و- جماعة الوسائل التعليمية .</a:t>
            </a:r>
          </a:p>
          <a:p>
            <a:pPr algn="r"/>
            <a:r>
              <a:rPr lang="ar-EG" b="1" dirty="0" smtClean="0"/>
              <a:t>ز- جماعة تحسين الخط .</a:t>
            </a:r>
          </a:p>
          <a:p>
            <a:pPr algn="r"/>
            <a:endParaRPr lang="ar-EG" dirty="0" smtClean="0"/>
          </a:p>
          <a:p>
            <a:pPr algn="r"/>
            <a:r>
              <a:rPr lang="en-US" sz="3500" b="1" dirty="0" smtClean="0">
                <a:solidFill>
                  <a:schemeClr val="tx2"/>
                </a:solidFill>
              </a:rPr>
              <a:t>Scientific exhibitions</a:t>
            </a:r>
            <a:r>
              <a:rPr lang="ar-EG" sz="4300" b="1" dirty="0" smtClean="0">
                <a:solidFill>
                  <a:schemeClr val="tx2"/>
                </a:solidFill>
              </a:rPr>
              <a:t>9- </a:t>
            </a:r>
            <a:r>
              <a:rPr lang="ar-EG" sz="3900" b="1" dirty="0" smtClean="0">
                <a:solidFill>
                  <a:schemeClr val="tx2"/>
                </a:solidFill>
              </a:rPr>
              <a:t>المعارض العلمية </a:t>
            </a:r>
            <a:endParaRPr lang="ar-EG" sz="4300" b="1" dirty="0" smtClean="0">
              <a:solidFill>
                <a:schemeClr val="tx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sz="3100" dirty="0" smtClean="0"/>
              <a:t>School activity groups </a:t>
            </a:r>
            <a:r>
              <a:rPr lang="ar-EG" sz="3600" dirty="0" smtClean="0"/>
              <a:t>8- جماعات الانشطة المدرسية</a:t>
            </a:r>
            <a:r>
              <a:rPr lang="ar-EG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/>
            <a:r>
              <a:rPr lang="ar-EG" sz="3600" b="1" dirty="0" smtClean="0"/>
              <a:t>يعد من اهم المظاهر اليومية في الحياة المدرسية ، و الذي يعلمهم الالتزام في المواعيد و النظام و المساواة بين جميع التلاميذ ، ثم يرددون النشيد الوطني اثناء تحية العلم و الذي يغرس في اعماق التلميذ معاني الوطنية و حب الوطن و الانتماء اليه ، ثم الاذاعة المدرسية و القران الكريم الذي يرسخ الايمان بالله و زيادة الايمان بالخالق العظيم ،  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GB" dirty="0" smtClean="0"/>
              <a:t>Morning assembly </a:t>
            </a:r>
            <a:r>
              <a:rPr lang="ar-EG" dirty="0" smtClean="0"/>
              <a:t>1- طابور الصباح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3733800"/>
          </a:xfrm>
        </p:spPr>
        <p:txBody>
          <a:bodyPr>
            <a:normAutofit/>
          </a:bodyPr>
          <a:lstStyle/>
          <a:p>
            <a:pPr algn="r"/>
            <a:r>
              <a:rPr lang="ar-EG" sz="3600" b="1" dirty="0" smtClean="0"/>
              <a:t>ثم تلاوة بعض الاحاديث النبوية الشريفة ليزدادوا حباً لنبيهم المصطفى صلى الله عليه و سلم ، ثم تتوالى الفقرات و المعلومات الثقافية و العلمية ، ثم المسابقات الطريفة و الجوائز المختلفة ، ثم اسماء التلاميذ المتفوقين و يليها بعض التمارين الرياضية – ثم يحملون حقائبهم و يتجهون الى فصولهم ،  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pPr algn="r"/>
            <a:r>
              <a:rPr lang="ar-EG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3809999"/>
          </a:xfrm>
        </p:spPr>
        <p:txBody>
          <a:bodyPr>
            <a:normAutofit lnSpcReduction="10000"/>
          </a:bodyPr>
          <a:lstStyle/>
          <a:p>
            <a:pPr algn="r"/>
            <a:r>
              <a:rPr lang="ar-EG" sz="3600" b="1" dirty="0" smtClean="0"/>
              <a:t>و يمكن اثراء طابور الصباح ليكون بيئة تعلم غنية عن طريق اقامة  المسابقات الدينية و العلمية و التاريخية و الرياضية و الترويحية و الالغاز و المشاهد التمثيلية ذات المضمون القيم و عرض ابداعات التلاميذ في العديد من المجالات و انشاد الاناشيد الحماسية و الدينية و الوطنية و الاجتماعية . 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ar-EG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3700272"/>
          </a:xfrm>
        </p:spPr>
        <p:txBody>
          <a:bodyPr>
            <a:normAutofit/>
          </a:bodyPr>
          <a:lstStyle/>
          <a:p>
            <a:pPr algn="r"/>
            <a:r>
              <a:rPr lang="ar-EG" sz="3600" b="1" dirty="0" smtClean="0"/>
              <a:t>تتنوع المعامل في المدارس فهناك للعلوم ، و ثانية للرياضيات ، و ثالثة للغات و للحاسوب و للجغرافيا – و للمعامل اهدافاً معرفية و وجدانية و مهارية .</a:t>
            </a:r>
          </a:p>
          <a:p>
            <a:pPr algn="r"/>
            <a:r>
              <a:rPr lang="ar-EG" sz="3600" b="1" dirty="0" smtClean="0"/>
              <a:t>و في اربع مراحل نشاط عامة ، داخل المعمل يمكن تجميع سلوك و تصرفات التلاميذ مثل التخطيط و التصميم ثم الانجاز ثم التحليل و التفسير ثم التطبيق .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smtClean="0"/>
              <a:t>Laboratories </a:t>
            </a:r>
            <a:r>
              <a:rPr lang="ar-EG" dirty="0" smtClean="0"/>
              <a:t>2- المعامل ( المختبرات 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3505200"/>
          </a:xfrm>
        </p:spPr>
        <p:txBody>
          <a:bodyPr>
            <a:normAutofit/>
          </a:bodyPr>
          <a:lstStyle/>
          <a:p>
            <a:pPr algn="r"/>
            <a:r>
              <a:rPr lang="ar-EG" sz="3600" b="1" dirty="0" smtClean="0"/>
              <a:t>و يمكن اثراء المعامل باتباع الفعاليات الهامة مثل توفر المعلم صاحب القدرات و المهارات و رصد الميزانيات اللازمة للمعامل ، المحافظة على التلاميذ من الاخطار ، امين المعمل المدرب ، ثم اتساع المكان و توفير الوقت اللازم .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ar-EG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91</TotalTime>
  <Words>396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المحاضرة الاولى  ( اثراء بيئة التعلم داخل المدرسة )</vt:lpstr>
      <vt:lpstr> </vt:lpstr>
      <vt:lpstr>Morning assembly 1- طابور الصباح  laboratories 2- المعامل ( المختبرات) school theatre  3- المسرح المدرسي  school radio4- الاذاعة المدرسية  school press5- الصحافة المدرسية  school library6- المكتبة المدرسية  school garden7- حديقة المدرسة </vt:lpstr>
      <vt:lpstr>School activity groups 8- جماعات الانشطة المدرسية </vt:lpstr>
      <vt:lpstr>Morning assembly 1- طابور الصباح</vt:lpstr>
      <vt:lpstr> </vt:lpstr>
      <vt:lpstr> </vt:lpstr>
      <vt:lpstr>Laboratories 2- المعامل ( المختبرات )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الاولى  ( اثراء بيئة التعلم داخل المدرسة )</dc:title>
  <dc:creator>Dr Gouda</dc:creator>
  <cp:lastModifiedBy>Dr Gouda</cp:lastModifiedBy>
  <cp:revision>4</cp:revision>
  <dcterms:created xsi:type="dcterms:W3CDTF">2020-03-22T17:45:21Z</dcterms:created>
  <dcterms:modified xsi:type="dcterms:W3CDTF">2020-03-22T19:16:55Z</dcterms:modified>
</cp:coreProperties>
</file>